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Fira Sans Ultra-Bold" charset="1" panose="020B0903050000020004"/>
      <p:regular r:id="rId20"/>
    </p:embeddedFont>
    <p:embeddedFont>
      <p:font typeface="Fira Sans Medium" charset="1" panose="020B0603050000020004"/>
      <p:regular r:id="rId21"/>
    </p:embeddedFont>
    <p:embeddedFont>
      <p:font typeface="Fira Sans Bold" charset="1" panose="020B0803050000020004"/>
      <p:regular r:id="rId22"/>
    </p:embeddedFont>
    <p:embeddedFont>
      <p:font typeface="Fira Sans" charset="1" panose="020B050305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97101" y="-7723902"/>
            <a:ext cx="10811520" cy="9544289"/>
            <a:chOff x="0" y="0"/>
            <a:chExt cx="608537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3855056" y="3973382"/>
            <a:ext cx="17435875" cy="13157506"/>
            <a:chOff x="0" y="0"/>
            <a:chExt cx="711892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6077" y="4619044"/>
            <a:ext cx="10270426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b="true" sz="8200" spc="246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DISEÑO DE ARQUITECTURA DATA WAREHOUSE EN GCP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763376" y="4371975"/>
            <a:ext cx="356079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Proceso ELT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7871" y="1177925"/>
            <a:ext cx="11861429" cy="85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Generación del incremental desde las tablas del cliente hacia archivo CSV.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Almacenar el CSV en repositorio de Cloud Storage.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Carga de datos en RAW hacia BQ (capa Bronze).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Transformación y limpieza de datos con Dataform (capa Silver).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Generación de modelo estrella para visualización del usuario final con Dataform (capa Gold).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49744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07325" y="4385680"/>
            <a:ext cx="43758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spc="135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Entrenamiento de modelos 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74148" y="492125"/>
            <a:ext cx="13313852" cy="936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establece el uso de Big Query Machine Learning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dispone de los siguientes modelos pre entrenados: </a:t>
            </a:r>
          </a:p>
          <a:p>
            <a:pPr algn="l" marL="1727199" indent="-575733" lvl="2">
              <a:lnSpc>
                <a:spcPts val="6799"/>
              </a:lnSpc>
              <a:buFont typeface="Arial"/>
              <a:buChar char="⚬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Linear regression</a:t>
            </a:r>
          </a:p>
          <a:p>
            <a:pPr algn="l" marL="1727199" indent="-575733" lvl="2">
              <a:lnSpc>
                <a:spcPts val="6799"/>
              </a:lnSpc>
              <a:buFont typeface="Arial"/>
              <a:buChar char="⚬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Logistic regression</a:t>
            </a:r>
          </a:p>
          <a:p>
            <a:pPr algn="l" marL="1727199" indent="-575733" lvl="2">
              <a:lnSpc>
                <a:spcPts val="6799"/>
              </a:lnSpc>
              <a:buFont typeface="Arial"/>
              <a:buChar char="⚬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Random forest</a:t>
            </a:r>
          </a:p>
          <a:p>
            <a:pPr algn="l" marL="1727199" indent="-575733" lvl="2">
              <a:lnSpc>
                <a:spcPts val="6799"/>
              </a:lnSpc>
              <a:buFont typeface="Arial"/>
              <a:buChar char="⚬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Boosted trees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escogerá el modelo que mejor se adapte a las necesidades del negocio.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evaluará el rendimiento en base a: </a:t>
            </a:r>
          </a:p>
          <a:p>
            <a:pPr algn="l" marL="1727199" indent="-575733" lvl="2">
              <a:lnSpc>
                <a:spcPts val="6799"/>
              </a:lnSpc>
              <a:buFont typeface="Arial"/>
              <a:buChar char="⚬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Threshold, Precision, Recall, Accuracy, F1 Score, Log Loss  y ROC AUC.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49744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07325" y="4721728"/>
            <a:ext cx="4375878" cy="70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4589" spc="137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Visualizaciones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3673" y="2171268"/>
            <a:ext cx="12888178" cy="67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Para las visualizaciones de usuario final, se utilizará Looker Studio.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realizarán POC periódicas para ajustar los reportes a las necesidades del usuario.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programarán alertas en Looker Studio acordes al proceso de negocio, en base a las sugerencias de los usuarios.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24975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142" t="0" r="-247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53188" y="9515874"/>
            <a:ext cx="13154102" cy="1542251"/>
            <a:chOff x="0" y="0"/>
            <a:chExt cx="4581948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194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45819482">
                  <a:moveTo>
                    <a:pt x="442688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4268811" y="5372100"/>
                  </a:lnTo>
                  <a:lnTo>
                    <a:pt x="45819482" y="2686050"/>
                  </a:lnTo>
                  <a:lnTo>
                    <a:pt x="442688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7888" y="3653068"/>
            <a:ext cx="7430437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HISTORIAS</a:t>
            </a:r>
          </a:p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DE USUARIO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4187" y="-482325"/>
            <a:ext cx="19640174" cy="10998498"/>
          </a:xfrm>
          <a:custGeom>
            <a:avLst/>
            <a:gdLst/>
            <a:ahLst/>
            <a:cxnLst/>
            <a:rect r="r" b="b" t="t" l="l"/>
            <a:pathLst>
              <a:path h="10998498" w="19640174">
                <a:moveTo>
                  <a:pt x="0" y="0"/>
                </a:moveTo>
                <a:lnTo>
                  <a:pt x="19640174" y="0"/>
                </a:lnTo>
                <a:lnTo>
                  <a:pt x="19640174" y="10998497"/>
                </a:lnTo>
                <a:lnTo>
                  <a:pt x="0" y="1099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92396" y="2371509"/>
            <a:ext cx="9401982" cy="5543982"/>
            <a:chOff x="0" y="0"/>
            <a:chExt cx="12535976" cy="73919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55716"/>
              <a:ext cx="12535976" cy="557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 b="tru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Diseñar y desarrollar un Data Warehouse alojado en GCP que optimice la carga diaria de información, entrenar un modelo ML predictivo para un caso de negocio y la generación de informes y dashboards de la empresa HVR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2535976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4199" spc="125" b="true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OBJETIVO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95224" y="3965087"/>
            <a:ext cx="3412701" cy="3208172"/>
          </a:xfrm>
          <a:custGeom>
            <a:avLst/>
            <a:gdLst/>
            <a:ahLst/>
            <a:cxnLst/>
            <a:rect r="r" b="b" t="t" l="l"/>
            <a:pathLst>
              <a:path h="3208172" w="3412701">
                <a:moveTo>
                  <a:pt x="0" y="0"/>
                </a:moveTo>
                <a:lnTo>
                  <a:pt x="3412701" y="0"/>
                </a:lnTo>
                <a:lnTo>
                  <a:pt x="3412701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71" t="-8730" r="-44960" b="-68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5153" y="3965087"/>
            <a:ext cx="3248086" cy="3208172"/>
          </a:xfrm>
          <a:custGeom>
            <a:avLst/>
            <a:gdLst/>
            <a:ahLst/>
            <a:cxnLst/>
            <a:rect r="r" b="b" t="t" l="l"/>
            <a:pathLst>
              <a:path h="3208172" w="3248086">
                <a:moveTo>
                  <a:pt x="0" y="0"/>
                </a:moveTo>
                <a:lnTo>
                  <a:pt x="3248086" y="0"/>
                </a:lnTo>
                <a:lnTo>
                  <a:pt x="3248086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651" t="0" r="-3294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3211" y="1019175"/>
            <a:ext cx="132060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TECNOLOGÍAS Y LENGUAJES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09930" y="3965087"/>
            <a:ext cx="2767654" cy="3208172"/>
          </a:xfrm>
          <a:custGeom>
            <a:avLst/>
            <a:gdLst/>
            <a:ahLst/>
            <a:cxnLst/>
            <a:rect r="r" b="b" t="t" l="l"/>
            <a:pathLst>
              <a:path h="3208172" w="2767654">
                <a:moveTo>
                  <a:pt x="0" y="0"/>
                </a:moveTo>
                <a:lnTo>
                  <a:pt x="2767654" y="0"/>
                </a:lnTo>
                <a:lnTo>
                  <a:pt x="2767654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8798" y="1308178"/>
            <a:ext cx="19167058" cy="9486814"/>
          </a:xfrm>
          <a:custGeom>
            <a:avLst/>
            <a:gdLst/>
            <a:ahLst/>
            <a:cxnLst/>
            <a:rect r="r" b="b" t="t" l="l"/>
            <a:pathLst>
              <a:path h="9486814" w="19167058">
                <a:moveTo>
                  <a:pt x="0" y="0"/>
                </a:moveTo>
                <a:lnTo>
                  <a:pt x="19167058" y="0"/>
                </a:lnTo>
                <a:lnTo>
                  <a:pt x="19167058" y="9486814"/>
                </a:lnTo>
                <a:lnTo>
                  <a:pt x="0" y="948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26" r="0" b="-16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1403" y="1412700"/>
            <a:ext cx="15645194" cy="838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Carga de archivos: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 en formato CSV se suben a Cloud Storage con el uso de una Cloud Functions.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Ingesta</a:t>
            </a: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 Functions carga los datos desde los CSV en las tablas de Bronce en BigQuery.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Modelado de Datos: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Se aplican transformaciones adicionales y se cargan los datos en las tablas Silver y Gold de BigQuery con el uso de DataForm.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Entrenamiento y carga de modelos ML: 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entrenará modelos predictivos en Bigquery ML  y su posterior puesta en producción para la toma de decisiones estratégicas.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Visualización: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finales son consumidos por Looker Studio para la creación de dashboards y reportes.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Notificaciones: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 Pub/Sub envía alertas cuando los procesos de carga y generación de informes están completos.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FLUJO DE LA 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5435" y="1838213"/>
            <a:ext cx="11364810" cy="673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</a:p>
          <a:p>
            <a:pPr algn="l" marL="971550" indent="-485775" lvl="1">
              <a:lnSpc>
                <a:spcPts val="7650"/>
              </a:lnSpc>
              <a:buFont typeface="Arial"/>
              <a:buChar char="•"/>
            </a:pP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BigQuery :  Los datos refinados y opti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z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para consultas analíticas rápi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das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 Aquí se implementan modelos dime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sionales y cubos OLAP siguiendo las prác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ticas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 </a:t>
            </a:r>
            <a:r>
              <a:rPr lang="en-US" b="true" sz="4500" spc="-8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Ralph Kimball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l">
              <a:lnSpc>
                <a:spcPts val="765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4930" y="2650618"/>
            <a:ext cx="4228369" cy="5921770"/>
          </a:xfrm>
          <a:custGeom>
            <a:avLst/>
            <a:gdLst/>
            <a:ahLst/>
            <a:cxnLst/>
            <a:rect r="r" b="b" t="t" l="l"/>
            <a:pathLst>
              <a:path h="5921770" w="4228369">
                <a:moveTo>
                  <a:pt x="0" y="0"/>
                </a:moveTo>
                <a:lnTo>
                  <a:pt x="4228370" y="0"/>
                </a:lnTo>
                <a:lnTo>
                  <a:pt x="422837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355093"/>
            <a:ext cx="17259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ALMACENAMIENTO Y MODELADO DE DATOS (GOLD LAYER)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4960" y="2998643"/>
            <a:ext cx="11861429" cy="508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Análisis Predictivo: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Implementar un modelo de machine learning (ML) para predecir tendencias de negocio o detectar anomalías en los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Optimización de Procesos: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Usar AI para optimizar los procesos de ETL, detectando y corrigiendo errores automáticamente.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31090" y="452437"/>
            <a:ext cx="1186142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INNOVACIÓN CON AI/ML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763376" y="4371975"/>
            <a:ext cx="356079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Roles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7871" y="749300"/>
            <a:ext cx="11861429" cy="936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Product Owner: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Definir los requisitos y prioridades del proyecto.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Scrum Master: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Facilitar las ceremonias de Scrum y remover impedimentos.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</a:t>
            </a: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 Engineer: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Diseñar y desarrollar los pipelines de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Scientist: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encargado del desarrollo del modelo de ML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Analyst: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Crear y validar los dashboards e informes.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49744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230974" y="3734964"/>
            <a:ext cx="4352229" cy="280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4589" spc="137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Coordinación  contraparte técnica y Stakeholders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3673" y="2079625"/>
            <a:ext cx="12486153" cy="59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establece reuniones regulares para Sprint Planning y Sprint Review con Stakeholders.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establece canales de comunicación directa con Contraparte técnica.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establecen plazos para escalar con solicitudes con la contraparte en caso de no responder solicitudes.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DAGPMUK5jIE</dc:identifier>
  <dcterms:modified xsi:type="dcterms:W3CDTF">2011-08-01T06:04:30Z</dcterms:modified>
  <cp:revision>1</cp:revision>
  <dc:title>final Capstone: Diseño de Arquitectura DataSmart en GCP</dc:title>
</cp:coreProperties>
</file>